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8" r:id="rId2"/>
    <p:sldId id="259" r:id="rId3"/>
    <p:sldId id="260" r:id="rId4"/>
    <p:sldId id="278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6" r:id="rId20"/>
    <p:sldId id="275" r:id="rId21"/>
    <p:sldId id="277" r:id="rId22"/>
  </p:sldIdLst>
  <p:sldSz cx="9144000" cy="6858000" type="screen4x3"/>
  <p:notesSz cx="6858000" cy="9144000"/>
  <p:custDataLst>
    <p:tags r:id="rId24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2" d="100"/>
          <a:sy n="52" d="100"/>
        </p:scale>
        <p:origin x="-1674" y="-11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E958EF-4B08-49D6-B568-CAE6D50B8925}" type="datetimeFigureOut">
              <a:rPr lang="vi-VN" smtClean="0"/>
              <a:t>01/03/2018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0E138C-AB2A-4EDC-8DEF-127959734F0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559049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603CF-7E47-4947-931A-26C49541F848}" type="datetimeFigureOut">
              <a:rPr lang="vi-VN" smtClean="0"/>
              <a:t>01/03/2018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2F414-121E-40B4-86FC-D6D5A200CF9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78253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603CF-7E47-4947-931A-26C49541F848}" type="datetimeFigureOut">
              <a:rPr lang="vi-VN" smtClean="0"/>
              <a:t>01/03/2018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2F414-121E-40B4-86FC-D6D5A200CF9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90813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603CF-7E47-4947-931A-26C49541F848}" type="datetimeFigureOut">
              <a:rPr lang="vi-VN" smtClean="0"/>
              <a:t>01/03/2018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2F414-121E-40B4-86FC-D6D5A200CF9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15636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603CF-7E47-4947-931A-26C49541F848}" type="datetimeFigureOut">
              <a:rPr lang="vi-VN" smtClean="0"/>
              <a:t>01/03/2018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2F414-121E-40B4-86FC-D6D5A200CF9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79144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603CF-7E47-4947-931A-26C49541F848}" type="datetimeFigureOut">
              <a:rPr lang="vi-VN" smtClean="0"/>
              <a:t>01/03/2018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2F414-121E-40B4-86FC-D6D5A200CF9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82191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603CF-7E47-4947-931A-26C49541F848}" type="datetimeFigureOut">
              <a:rPr lang="vi-VN" smtClean="0"/>
              <a:t>01/03/2018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2F414-121E-40B4-86FC-D6D5A200CF9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48543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603CF-7E47-4947-931A-26C49541F848}" type="datetimeFigureOut">
              <a:rPr lang="vi-VN" smtClean="0"/>
              <a:t>01/03/2018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2F414-121E-40B4-86FC-D6D5A200CF9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93989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603CF-7E47-4947-931A-26C49541F848}" type="datetimeFigureOut">
              <a:rPr lang="vi-VN" smtClean="0"/>
              <a:t>01/03/2018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2F414-121E-40B4-86FC-D6D5A200CF9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70570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603CF-7E47-4947-931A-26C49541F848}" type="datetimeFigureOut">
              <a:rPr lang="vi-VN" smtClean="0"/>
              <a:t>01/03/2018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2F414-121E-40B4-86FC-D6D5A200CF9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15258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603CF-7E47-4947-931A-26C49541F848}" type="datetimeFigureOut">
              <a:rPr lang="vi-VN" smtClean="0"/>
              <a:t>01/03/2018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2F414-121E-40B4-86FC-D6D5A200CF9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45821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603CF-7E47-4947-931A-26C49541F848}" type="datetimeFigureOut">
              <a:rPr lang="vi-VN" smtClean="0"/>
              <a:t>01/03/2018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2F414-121E-40B4-86FC-D6D5A200CF9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39534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4603CF-7E47-4947-931A-26C49541F848}" type="datetimeFigureOut">
              <a:rPr lang="vi-VN" smtClean="0"/>
              <a:t>01/03/2018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C2F414-121E-40B4-86FC-D6D5A200CF9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56890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iff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tiff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tiff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tiff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tif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24.png"/><Relationship Id="rId4" Type="http://schemas.openxmlformats.org/officeDocument/2006/relationships/image" Target="../media/image2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39.png"/><Relationship Id="rId4" Type="http://schemas.openxmlformats.org/officeDocument/2006/relationships/image" Target="../media/image1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microsoft.com/office/2007/relationships/media" Target="../media/media2.mp3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5" Type="http://schemas.microsoft.com/office/2007/relationships/media" Target="../media/media3.mp3"/><Relationship Id="rId4" Type="http://schemas.openxmlformats.org/officeDocument/2006/relationships/audio" Target="../media/media2.mp3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tiff"/><Relationship Id="rId3" Type="http://schemas.openxmlformats.org/officeDocument/2006/relationships/image" Target="../media/image15.tiff"/><Relationship Id="rId7" Type="http://schemas.openxmlformats.org/officeDocument/2006/relationships/image" Target="../media/image19.tiff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tiff"/><Relationship Id="rId5" Type="http://schemas.openxmlformats.org/officeDocument/2006/relationships/image" Target="../media/image17.tiff"/><Relationship Id="rId10" Type="http://schemas.openxmlformats.org/officeDocument/2006/relationships/image" Target="../media/image22.tiff"/><Relationship Id="rId4" Type="http://schemas.openxmlformats.org/officeDocument/2006/relationships/image" Target="../media/image16.tiff"/><Relationship Id="rId9" Type="http://schemas.openxmlformats.org/officeDocument/2006/relationships/image" Target="../media/image21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24.png"/><Relationship Id="rId4" Type="http://schemas.openxmlformats.org/officeDocument/2006/relationships/image" Target="../media/image2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iff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iff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6"/>
          <p:cNvSpPr>
            <a:spLocks noChangeArrowheads="1"/>
          </p:cNvSpPr>
          <p:nvPr/>
        </p:nvSpPr>
        <p:spPr bwMode="auto">
          <a:xfrm>
            <a:off x="-4567238" y="324485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/>
            <a:endParaRPr lang="vi-VN"/>
          </a:p>
        </p:txBody>
      </p:sp>
      <p:sp>
        <p:nvSpPr>
          <p:cNvPr id="32771" name="Text Box 9"/>
          <p:cNvSpPr txBox="1">
            <a:spLocks noChangeArrowheads="1"/>
          </p:cNvSpPr>
          <p:nvPr/>
        </p:nvSpPr>
        <p:spPr bwMode="auto">
          <a:xfrm>
            <a:off x="250825" y="6338888"/>
            <a:ext cx="88931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dirty="0" err="1" smtClean="0">
                <a:solidFill>
                  <a:srgbClr val="0066FF"/>
                </a:solidFill>
              </a:rPr>
              <a:t>Nhìn</a:t>
            </a:r>
            <a:r>
              <a:rPr lang="en-US" sz="2800" dirty="0" smtClean="0">
                <a:solidFill>
                  <a:srgbClr val="0066FF"/>
                </a:solidFill>
              </a:rPr>
              <a:t> </a:t>
            </a:r>
            <a:r>
              <a:rPr lang="en-US" sz="2800" dirty="0" err="1" smtClean="0">
                <a:solidFill>
                  <a:srgbClr val="0066FF"/>
                </a:solidFill>
              </a:rPr>
              <a:t>vào</a:t>
            </a:r>
            <a:r>
              <a:rPr lang="en-US" sz="2800" dirty="0" smtClean="0">
                <a:solidFill>
                  <a:srgbClr val="0066FF"/>
                </a:solidFill>
              </a:rPr>
              <a:t> </a:t>
            </a:r>
            <a:r>
              <a:rPr lang="en-US" sz="2800" dirty="0" err="1" smtClean="0">
                <a:solidFill>
                  <a:srgbClr val="0066FF"/>
                </a:solidFill>
              </a:rPr>
              <a:t>bức</a:t>
            </a:r>
            <a:r>
              <a:rPr lang="en-US" sz="2800" dirty="0" smtClean="0">
                <a:solidFill>
                  <a:srgbClr val="0066FF"/>
                </a:solidFill>
              </a:rPr>
              <a:t> </a:t>
            </a:r>
            <a:r>
              <a:rPr lang="en-US" sz="2800" dirty="0" err="1" smtClean="0">
                <a:solidFill>
                  <a:srgbClr val="0066FF"/>
                </a:solidFill>
              </a:rPr>
              <a:t>tranh</a:t>
            </a:r>
            <a:r>
              <a:rPr lang="en-US" sz="2800" dirty="0" smtClean="0">
                <a:solidFill>
                  <a:srgbClr val="0066FF"/>
                </a:solidFill>
              </a:rPr>
              <a:t> </a:t>
            </a:r>
            <a:r>
              <a:rPr lang="en-US" sz="2800" dirty="0" err="1" smtClean="0">
                <a:solidFill>
                  <a:srgbClr val="0066FF"/>
                </a:solidFill>
              </a:rPr>
              <a:t>trên</a:t>
            </a:r>
            <a:r>
              <a:rPr lang="en-US" sz="2800" dirty="0" smtClean="0">
                <a:solidFill>
                  <a:srgbClr val="0066FF"/>
                </a:solidFill>
              </a:rPr>
              <a:t> </a:t>
            </a:r>
            <a:r>
              <a:rPr lang="en-US" sz="2800" dirty="0" err="1" smtClean="0">
                <a:solidFill>
                  <a:srgbClr val="0066FF"/>
                </a:solidFill>
              </a:rPr>
              <a:t>cho</a:t>
            </a:r>
            <a:r>
              <a:rPr lang="en-US" sz="2800" dirty="0" smtClean="0">
                <a:solidFill>
                  <a:srgbClr val="0066FF"/>
                </a:solidFill>
              </a:rPr>
              <a:t> </a:t>
            </a:r>
            <a:r>
              <a:rPr lang="en-US" sz="2800" dirty="0" err="1" smtClean="0">
                <a:solidFill>
                  <a:srgbClr val="0066FF"/>
                </a:solidFill>
              </a:rPr>
              <a:t>chúng</a:t>
            </a:r>
            <a:r>
              <a:rPr lang="en-US" sz="2800" dirty="0" smtClean="0">
                <a:solidFill>
                  <a:srgbClr val="0066FF"/>
                </a:solidFill>
              </a:rPr>
              <a:t> ta </a:t>
            </a:r>
            <a:r>
              <a:rPr lang="en-US" sz="2800" dirty="0" err="1" smtClean="0">
                <a:solidFill>
                  <a:srgbClr val="0066FF"/>
                </a:solidFill>
              </a:rPr>
              <a:t>thấy</a:t>
            </a:r>
            <a:r>
              <a:rPr lang="en-US" sz="2800" dirty="0" smtClean="0">
                <a:solidFill>
                  <a:srgbClr val="0066FF"/>
                </a:solidFill>
              </a:rPr>
              <a:t> </a:t>
            </a:r>
            <a:r>
              <a:rPr lang="en-US" sz="2800" dirty="0" err="1" smtClean="0">
                <a:solidFill>
                  <a:srgbClr val="0066FF"/>
                </a:solidFill>
              </a:rPr>
              <a:t>điều</a:t>
            </a:r>
            <a:r>
              <a:rPr lang="en-US" sz="2800" dirty="0" smtClean="0">
                <a:solidFill>
                  <a:srgbClr val="0066FF"/>
                </a:solidFill>
              </a:rPr>
              <a:t> </a:t>
            </a:r>
            <a:r>
              <a:rPr lang="en-US" sz="2800" dirty="0" err="1" smtClean="0">
                <a:solidFill>
                  <a:srgbClr val="0066FF"/>
                </a:solidFill>
              </a:rPr>
              <a:t>gì</a:t>
            </a:r>
            <a:r>
              <a:rPr lang="en-US" sz="2800" dirty="0" smtClean="0">
                <a:solidFill>
                  <a:srgbClr val="0066FF"/>
                </a:solidFill>
              </a:rPr>
              <a:t> ?</a:t>
            </a:r>
            <a:endParaRPr lang="en-US" sz="2800" dirty="0">
              <a:solidFill>
                <a:srgbClr val="0066FF"/>
              </a:solidFill>
            </a:endParaRPr>
          </a:p>
        </p:txBody>
      </p:sp>
      <p:pic>
        <p:nvPicPr>
          <p:cNvPr id="38916" name="Picture 16" descr="phuc2ie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8" y="128588"/>
            <a:ext cx="4445000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17" descr="imag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813" y="123825"/>
            <a:ext cx="4279900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Picture 19" descr="images (1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213100"/>
            <a:ext cx="4411662" cy="273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9" name="Picture 10" descr="th?id=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200400"/>
            <a:ext cx="4114800" cy="2667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4075" name="Rectangle 11"/>
          <p:cNvSpPr>
            <a:spLocks/>
          </p:cNvSpPr>
          <p:nvPr/>
        </p:nvSpPr>
        <p:spPr bwMode="auto">
          <a:xfrm>
            <a:off x="2133600" y="5715000"/>
            <a:ext cx="48006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b"/>
          <a:lstStyle/>
          <a:p>
            <a:pPr marL="495300" indent="-495300" algn="l"/>
            <a:r>
              <a:rPr lang="en-US" sz="2400" b="1">
                <a:solidFill>
                  <a:srgbClr val="0000CC"/>
                </a:solidFill>
              </a:rPr>
              <a:t>Cuộc sống hoà bình, hạnh phúc.</a:t>
            </a:r>
          </a:p>
        </p:txBody>
      </p:sp>
      <p:sp>
        <p:nvSpPr>
          <p:cNvPr id="344076" name="Rectangle 12"/>
          <p:cNvSpPr>
            <a:spLocks/>
          </p:cNvSpPr>
          <p:nvPr/>
        </p:nvSpPr>
        <p:spPr bwMode="auto">
          <a:xfrm>
            <a:off x="2590800" y="2667000"/>
            <a:ext cx="403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b"/>
          <a:lstStyle/>
          <a:p>
            <a:pPr marL="495300" indent="-495300" algn="l"/>
            <a:r>
              <a:rPr lang="en-US" sz="2400" b="1">
                <a:solidFill>
                  <a:srgbClr val="0000CC"/>
                </a:solidFill>
              </a:rPr>
              <a:t>Sự tàn khốc của chiến tranh</a:t>
            </a:r>
          </a:p>
        </p:txBody>
      </p:sp>
      <p:sp>
        <p:nvSpPr>
          <p:cNvPr id="10" name="Text Placeholder 2"/>
          <p:cNvSpPr txBox="1">
            <a:spLocks/>
          </p:cNvSpPr>
          <p:nvPr/>
        </p:nvSpPr>
        <p:spPr>
          <a:xfrm>
            <a:off x="160338" y="128588"/>
            <a:ext cx="393303" cy="66630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vi-VN" sz="3600" b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4722813" y="168839"/>
            <a:ext cx="393303" cy="66630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vi-VN" sz="3600" b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Placeholder 2"/>
          <p:cNvSpPr txBox="1">
            <a:spLocks/>
          </p:cNvSpPr>
          <p:nvPr/>
        </p:nvSpPr>
        <p:spPr>
          <a:xfrm>
            <a:off x="160338" y="3213100"/>
            <a:ext cx="393303" cy="66630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vi-VN" sz="3600" b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Placeholder 2"/>
          <p:cNvSpPr txBox="1">
            <a:spLocks/>
          </p:cNvSpPr>
          <p:nvPr/>
        </p:nvSpPr>
        <p:spPr>
          <a:xfrm>
            <a:off x="4800600" y="3200400"/>
            <a:ext cx="393303" cy="66630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vi-VN" sz="3600" b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0538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4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44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/>
      <p:bldP spid="344075" grpId="0"/>
      <p:bldP spid="34407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17825" y="457200"/>
            <a:ext cx="48013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 &amp; 2</a:t>
            </a:r>
            <a:endParaRPr lang="en-US" sz="5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c1.T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5046" y="1143000"/>
            <a:ext cx="8776554" cy="2743199"/>
          </a:xfrm>
          <a:prstGeom prst="rect">
            <a:avLst/>
          </a:prstGeom>
        </p:spPr>
      </p:pic>
      <p:pic>
        <p:nvPicPr>
          <p:cNvPr id="6" name="Picture 5" descr="c2.TIF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600" y="3771636"/>
            <a:ext cx="8686800" cy="293396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9 : </a:t>
            </a:r>
            <a:r>
              <a:rPr lang="en-US" sz="2000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bình</a:t>
            </a:r>
            <a:endParaRPr lang="vi-VN" sz="20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0000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41641" y="829270"/>
            <a:ext cx="31085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5400" b="1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5400" b="1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  <a:endParaRPr lang="en-US" sz="5400" b="1" dirty="0">
              <a:ln w="1143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c3.T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600" y="2133600"/>
            <a:ext cx="8686800" cy="4191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9 : </a:t>
            </a:r>
            <a:r>
              <a:rPr lang="en-US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bình</a:t>
            </a:r>
            <a:endParaRPr lang="vi-VN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3380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48855" y="829270"/>
            <a:ext cx="31085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5400" b="1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5400" b="1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4</a:t>
            </a:r>
            <a:endParaRPr lang="en-US" sz="5400" b="1" dirty="0">
              <a:ln w="1143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c4.T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400" y="2209799"/>
            <a:ext cx="8763000" cy="37338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9 : </a:t>
            </a:r>
            <a:r>
              <a:rPr lang="en-US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bình</a:t>
            </a:r>
            <a:endParaRPr lang="vi-VN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0113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92356" y="533400"/>
            <a:ext cx="48013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5400" b="1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5400" b="1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 &amp; 4</a:t>
            </a:r>
            <a:endParaRPr lang="en-US" sz="5400" b="1" dirty="0">
              <a:ln w="1143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c3.T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600" y="1295400"/>
            <a:ext cx="8686800" cy="2633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c4.TIF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600" y="3886200"/>
            <a:ext cx="8686800" cy="267803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0" y="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000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9 : </a:t>
            </a:r>
            <a:r>
              <a:rPr lang="en-US" sz="2000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bình</a:t>
            </a:r>
            <a:endParaRPr lang="vi-VN" sz="20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1116954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4" y="2132856"/>
            <a:ext cx="5112568" cy="3240360"/>
          </a:xfrm>
        </p:spPr>
        <p:txBody>
          <a:bodyPr>
            <a:prstTxWarp prst="textDeflateInflate">
              <a:avLst/>
            </a:prstTxWarp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vi-VN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362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4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hung Em Can Hoa Binh Beat - Lop 7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39552" y="260648"/>
            <a:ext cx="487363" cy="487363"/>
          </a:xfrm>
        </p:spPr>
      </p:pic>
    </p:spTree>
    <p:extLst>
      <p:ext uri="{BB962C8B-B14F-4D97-AF65-F5344CB8AC3E}">
        <p14:creationId xmlns:p14="http://schemas.microsoft.com/office/powerpoint/2010/main" val="2485266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71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191896" y="39329"/>
            <a:ext cx="632577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 err="1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400" b="1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4400" b="1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xướng</a:t>
            </a:r>
            <a:r>
              <a:rPr lang="en-US" sz="4400" b="1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4400" b="1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giọng</a:t>
            </a:r>
            <a:endParaRPr lang="en-US" sz="4400" b="1" dirty="0">
              <a:ln w="1143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908720"/>
            <a:ext cx="8856984" cy="594928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1:</a:t>
            </a:r>
          </a:p>
          <a:p>
            <a:pPr marL="0" indent="0">
              <a:buNone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vươn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mầm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.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endParaRPr lang="en-US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Đấu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đấu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súng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bom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endParaRPr lang="en-US" sz="24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 :</a:t>
            </a:r>
          </a:p>
          <a:p>
            <a:pPr marL="0" indent="0">
              <a:buNone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nụ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đời.Một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giọng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say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mê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ru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vành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nôi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.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mến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mơ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Đấu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đấu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súng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bom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4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vi-VN" sz="2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Chung Em Can Hoa Binh Beat - Lop 7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67544" y="18036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926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7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4" name="Rectangle 2"/>
          <p:cNvSpPr>
            <a:spLocks noGrp="1"/>
          </p:cNvSpPr>
          <p:nvPr>
            <p:ph type="body" idx="1"/>
          </p:nvPr>
        </p:nvSpPr>
        <p:spPr>
          <a:xfrm>
            <a:off x="304800" y="260648"/>
            <a:ext cx="7579568" cy="503238"/>
          </a:xfrm>
        </p:spPr>
        <p:txBody>
          <a:bodyPr>
            <a:normAutofit fontScale="85000" lnSpcReduction="10000"/>
          </a:bodyPr>
          <a:lstStyle/>
          <a:p>
            <a:pPr eaLnBrk="1" hangingPunct="1"/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76835" name="Rectangle 3"/>
          <p:cNvSpPr>
            <a:spLocks/>
          </p:cNvSpPr>
          <p:nvPr/>
        </p:nvSpPr>
        <p:spPr bwMode="auto">
          <a:xfrm>
            <a:off x="304800" y="991782"/>
            <a:ext cx="8839200" cy="100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73050" indent="-273050" algn="l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en-US" sz="2600" dirty="0" err="1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Nội</a:t>
            </a:r>
            <a:r>
              <a:rPr lang="en-US" sz="2600" dirty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 dung </a:t>
            </a:r>
            <a:r>
              <a:rPr lang="en-US" sz="2600" dirty="0" err="1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bài</a:t>
            </a:r>
            <a:r>
              <a:rPr lang="en-US" sz="2600" dirty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nói</a:t>
            </a:r>
            <a:r>
              <a:rPr lang="en-US" sz="2600" dirty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lên</a:t>
            </a:r>
            <a:r>
              <a:rPr lang="en-US" sz="2600" dirty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ước</a:t>
            </a:r>
            <a:r>
              <a:rPr lang="en-US" sz="2600" dirty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vọng</a:t>
            </a:r>
            <a:r>
              <a:rPr lang="en-US" sz="2600" dirty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của</a:t>
            </a:r>
            <a:r>
              <a:rPr lang="en-US" sz="2600" dirty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tuổi</a:t>
            </a:r>
            <a:r>
              <a:rPr lang="en-US" sz="2600" dirty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thơ</a:t>
            </a:r>
            <a:r>
              <a:rPr lang="en-US" sz="2600" dirty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mong</a:t>
            </a:r>
            <a:r>
              <a:rPr lang="en-US" sz="2600" dirty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muốn</a:t>
            </a:r>
            <a:r>
              <a:rPr lang="en-US" sz="2600" dirty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một</a:t>
            </a:r>
            <a:r>
              <a:rPr lang="en-US" sz="2600" dirty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cuộc</a:t>
            </a:r>
            <a:r>
              <a:rPr lang="en-US" sz="2600" dirty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sống</a:t>
            </a:r>
            <a:r>
              <a:rPr lang="en-US" sz="2600" dirty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hòa</a:t>
            </a:r>
            <a:r>
              <a:rPr lang="en-US" sz="2600" dirty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bình</a:t>
            </a:r>
            <a:r>
              <a:rPr lang="en-US" sz="2600" dirty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trên</a:t>
            </a:r>
            <a:r>
              <a:rPr lang="en-US" sz="2600" dirty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toàn</a:t>
            </a:r>
            <a:r>
              <a:rPr lang="en-US" sz="2600" dirty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Thế</a:t>
            </a:r>
            <a:r>
              <a:rPr lang="en-US" sz="2600" dirty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giới</a:t>
            </a:r>
            <a:r>
              <a:rPr lang="en-US" sz="2600" dirty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.</a:t>
            </a:r>
          </a:p>
        </p:txBody>
      </p:sp>
      <p:sp>
        <p:nvSpPr>
          <p:cNvPr id="376836" name="Text Box 4"/>
          <p:cNvSpPr txBox="1">
            <a:spLocks noChangeArrowheads="1"/>
          </p:cNvSpPr>
          <p:nvPr/>
        </p:nvSpPr>
        <p:spPr bwMode="auto">
          <a:xfrm>
            <a:off x="533400" y="2030361"/>
            <a:ext cx="8610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3600" dirty="0">
                <a:solidFill>
                  <a:srgbClr val="FF0066"/>
                </a:solidFill>
                <a:cs typeface="Times New Roman" pitchFamily="18" charset="0"/>
              </a:rPr>
              <a:t>"</a:t>
            </a:r>
            <a:r>
              <a:rPr lang="en-US" sz="3600" dirty="0" err="1">
                <a:solidFill>
                  <a:srgbClr val="FF0066"/>
                </a:solidFill>
                <a:cs typeface="Times New Roman" pitchFamily="18" charset="0"/>
              </a:rPr>
              <a:t>Không</a:t>
            </a:r>
            <a:r>
              <a:rPr lang="en-US" sz="3600" dirty="0">
                <a:solidFill>
                  <a:srgbClr val="FF0066"/>
                </a:solidFill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cs typeface="Times New Roman" pitchFamily="18" charset="0"/>
              </a:rPr>
              <a:t>có</a:t>
            </a:r>
            <a:r>
              <a:rPr lang="en-US" sz="3600" dirty="0">
                <a:solidFill>
                  <a:srgbClr val="FF0066"/>
                </a:solidFill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cs typeface="Times New Roman" pitchFamily="18" charset="0"/>
              </a:rPr>
              <a:t>gì</a:t>
            </a:r>
            <a:r>
              <a:rPr lang="en-US" sz="3600" dirty="0">
                <a:solidFill>
                  <a:srgbClr val="FF0066"/>
                </a:solidFill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cs typeface="Times New Roman" pitchFamily="18" charset="0"/>
              </a:rPr>
              <a:t>quý</a:t>
            </a:r>
            <a:r>
              <a:rPr lang="en-US" sz="3600" dirty="0">
                <a:solidFill>
                  <a:srgbClr val="FF0066"/>
                </a:solidFill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cs typeface="Times New Roman" pitchFamily="18" charset="0"/>
              </a:rPr>
              <a:t>hơn</a:t>
            </a:r>
            <a:r>
              <a:rPr lang="en-US" sz="3600" dirty="0">
                <a:solidFill>
                  <a:srgbClr val="FF0066"/>
                </a:solidFill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cs typeface="Times New Roman" pitchFamily="18" charset="0"/>
              </a:rPr>
              <a:t>độc</a:t>
            </a:r>
            <a:r>
              <a:rPr lang="en-US" sz="3600" dirty="0">
                <a:solidFill>
                  <a:srgbClr val="FF0066"/>
                </a:solidFill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cs typeface="Times New Roman" pitchFamily="18" charset="0"/>
              </a:rPr>
              <a:t>lập</a:t>
            </a:r>
            <a:r>
              <a:rPr lang="en-US" sz="3600" dirty="0">
                <a:solidFill>
                  <a:srgbClr val="FF0066"/>
                </a:solidFill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FF0066"/>
                </a:solidFill>
                <a:cs typeface="Times New Roman" pitchFamily="18" charset="0"/>
              </a:rPr>
              <a:t>tự</a:t>
            </a:r>
            <a:r>
              <a:rPr lang="en-US" sz="3600" dirty="0">
                <a:solidFill>
                  <a:srgbClr val="FF0066"/>
                </a:solidFill>
                <a:cs typeface="Times New Roman" pitchFamily="18" charset="0"/>
              </a:rPr>
              <a:t> do !" </a:t>
            </a:r>
          </a:p>
        </p:txBody>
      </p:sp>
      <p:pic>
        <p:nvPicPr>
          <p:cNvPr id="376837" name="Picture 5" descr="20729576_images1386939_BacHo_CM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600" y="2924944"/>
            <a:ext cx="5080000" cy="3856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6838" name="Text Box 6"/>
          <p:cNvSpPr txBox="1">
            <a:spLocks noChangeArrowheads="1"/>
          </p:cNvSpPr>
          <p:nvPr/>
        </p:nvSpPr>
        <p:spPr bwMode="auto">
          <a:xfrm>
            <a:off x="7236296" y="4293096"/>
            <a:ext cx="1600200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 err="1">
                <a:solidFill>
                  <a:srgbClr val="FF0000"/>
                </a:solidFill>
                <a:cs typeface="Times New Roman" pitchFamily="18" charset="0"/>
              </a:rPr>
              <a:t>Hồ</a:t>
            </a:r>
            <a:r>
              <a:rPr lang="en-US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cs typeface="Times New Roman" pitchFamily="18" charset="0"/>
              </a:rPr>
              <a:t>Chí</a:t>
            </a:r>
            <a:r>
              <a:rPr lang="en-US" b="1" dirty="0">
                <a:solidFill>
                  <a:srgbClr val="FF0000"/>
                </a:solidFill>
                <a:cs typeface="Times New Roman" pitchFamily="18" charset="0"/>
              </a:rPr>
              <a:t> Minh</a:t>
            </a:r>
          </a:p>
          <a:p>
            <a:pPr eaLnBrk="1" hangingPunct="1">
              <a:spcBef>
                <a:spcPct val="50000"/>
              </a:spcBef>
            </a:pPr>
            <a:r>
              <a:rPr lang="en-US" b="1" dirty="0">
                <a:solidFill>
                  <a:srgbClr val="FF0000"/>
                </a:solidFill>
                <a:cs typeface="Times New Roman" pitchFamily="18" charset="0"/>
              </a:rPr>
              <a:t>(1890-1969)</a:t>
            </a:r>
          </a:p>
        </p:txBody>
      </p:sp>
    </p:spTree>
    <p:extLst>
      <p:ext uri="{BB962C8B-B14F-4D97-AF65-F5344CB8AC3E}">
        <p14:creationId xmlns:p14="http://schemas.microsoft.com/office/powerpoint/2010/main" val="3328898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68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68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6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6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6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68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68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68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68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68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68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68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68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6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6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768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768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768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76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376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6834" grpId="0" build="p"/>
      <p:bldP spid="376835" grpId="0"/>
      <p:bldP spid="376836" grpId="0"/>
      <p:bldP spid="37683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nl-NL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Trò chơi </a:t>
            </a:r>
            <a:r>
              <a:rPr lang="vi-VN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vi-VN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nl-NL" sz="27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vi-VN" sz="2700" b="1" dirty="0">
              <a:solidFill>
                <a:srgbClr val="7030A0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/>
          </a:bodyPr>
          <a:lstStyle/>
          <a:p>
            <a:pPr algn="l"/>
            <a:r>
              <a:rPr lang="vi-VN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Câu 1: </a:t>
            </a:r>
            <a:r>
              <a:rPr lang="vi-VN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 hát Chúng em cần hòa bình do ai sáng tác ?</a:t>
            </a:r>
          </a:p>
          <a:p>
            <a:pPr marL="0" indent="0" algn="l">
              <a:lnSpc>
                <a:spcPct val="200000"/>
              </a:lnSpc>
              <a:buNone/>
            </a:pPr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A.Nhạc sĩ Hoàng Lân, Hoàng Long</a:t>
            </a:r>
          </a:p>
          <a:p>
            <a:pPr marL="0" indent="0" algn="l">
              <a:lnSpc>
                <a:spcPct val="200000"/>
              </a:lnSpc>
              <a:buNone/>
            </a:pPr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B.Nhạc sĩ Hoàng Việt</a:t>
            </a:r>
          </a:p>
          <a:p>
            <a:pPr marL="0" indent="0" algn="l">
              <a:lnSpc>
                <a:spcPct val="200000"/>
              </a:lnSpc>
              <a:buNone/>
            </a:pPr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C.Nhạc sĩ Phạm Tuyên </a:t>
            </a:r>
          </a:p>
          <a:p>
            <a:pPr marL="0" indent="0" algn="l">
              <a:lnSpc>
                <a:spcPct val="200000"/>
              </a:lnSpc>
              <a:buNone/>
            </a:pPr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D. Nhạc sĩ Văn Cao</a:t>
            </a:r>
          </a:p>
          <a:p>
            <a:pPr marL="0" indent="0" algn="l">
              <a:lnSpc>
                <a:spcPct val="150000"/>
              </a:lnSpc>
              <a:buNone/>
            </a:pPr>
            <a:endParaRPr lang="vi-VN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vi-VN" b="1" dirty="0">
              <a:solidFill>
                <a:srgbClr val="0070C0"/>
              </a:solidFill>
            </a:endParaRPr>
          </a:p>
        </p:txBody>
      </p:sp>
      <p:sp>
        <p:nvSpPr>
          <p:cNvPr id="7" name="Explosion 1 6"/>
          <p:cNvSpPr/>
          <p:nvPr/>
        </p:nvSpPr>
        <p:spPr>
          <a:xfrm>
            <a:off x="-108520" y="2780928"/>
            <a:ext cx="1053792" cy="932108"/>
          </a:xfrm>
          <a:prstGeom prst="irregularSeal1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vi-VN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  <a:endParaRPr lang="vi-VN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4419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l"/>
            <a:r>
              <a:rPr lang="vi-VN" sz="32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Câu 2 : </a:t>
            </a:r>
            <a:r>
              <a:rPr lang="vi-VN" sz="32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hát Chúng em cần hòa bình có tính chất như thế nào </a:t>
            </a:r>
            <a:r>
              <a:rPr lang="vi-VN" sz="32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br>
              <a:rPr lang="vi-VN" sz="32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vi-VN" sz="3200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vi-VN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vi-VN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. Tính chất dí dỏm , mềm mại</a:t>
            </a:r>
            <a:endParaRPr lang="vi-VN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vi-VN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vi-VN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vi-VN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Tính chất trữ tình , sâu lắng </a:t>
            </a:r>
            <a:endParaRPr lang="vi-VN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vi-VN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vi-VN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vi-VN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Tính chất hành khúc ,vui tươi , trong sáng </a:t>
            </a:r>
            <a:endParaRPr lang="vi-VN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xplosion 1 3"/>
          <p:cNvSpPr/>
          <p:nvPr/>
        </p:nvSpPr>
        <p:spPr>
          <a:xfrm>
            <a:off x="323528" y="4777501"/>
            <a:ext cx="1129952" cy="1243960"/>
          </a:xfrm>
          <a:prstGeom prst="irregularSeal1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</a:t>
            </a:r>
            <a:endParaRPr lang="vi-VN" sz="4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19861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 rot="10800000" flipV="1">
            <a:off x="0" y="2459326"/>
            <a:ext cx="9117012" cy="187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50000"/>
              </a:spcBef>
            </a:pPr>
            <a:r>
              <a:rPr lang="en-US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4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Học</a:t>
            </a:r>
            <a:r>
              <a:rPr lang="en-US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4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hát</a:t>
            </a:r>
            <a:r>
              <a:rPr lang="en-US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n-US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CHÚNG EM CẦN </a:t>
            </a:r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HÒA BÌNH</a:t>
            </a:r>
            <a:endParaRPr lang="en-US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6392" name="Picture 8" descr="Y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8403">
            <a:off x="377584" y="4873625"/>
            <a:ext cx="2160587" cy="186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3" name="Picture 9" descr="D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7037" y="-30956"/>
            <a:ext cx="2339975" cy="1728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12" name="Picture 28" descr="Picture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3284538"/>
            <a:ext cx="49530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13" name="Picture 29" descr="Picture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5805488"/>
            <a:ext cx="49530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14" name="Picture 30" descr="Picture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1412875"/>
            <a:ext cx="49530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15" name="Picture 31" descr="Picture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3860800"/>
            <a:ext cx="49530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19" name="Picture 35" descr="Picture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3141663"/>
            <a:ext cx="495300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20" name="Picture 36" descr="Picture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3213100"/>
            <a:ext cx="4953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21" name="Picture 37" descr="Picture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3789363"/>
            <a:ext cx="4953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25" name="Picture 41" descr="Picture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1628775"/>
            <a:ext cx="4953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26" name="Picture 42" descr="Picture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836613"/>
            <a:ext cx="4953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27" name="Picture 43" descr="Picture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8700" y="0"/>
            <a:ext cx="4953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29" name="Picture 45" descr="Picture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1773238"/>
            <a:ext cx="4953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31" name="Picture 47" descr="Picture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404813"/>
            <a:ext cx="4953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34" name="Picture 50" descr="Picture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196975"/>
            <a:ext cx="4953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35" name="Picture 51" descr="Picture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25" y="547688"/>
            <a:ext cx="4953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36" name="Picture 52" descr="Picture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1438"/>
            <a:ext cx="4953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37" name="Picture 53" descr="Picture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2852738"/>
            <a:ext cx="49530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40" name="Picture 56" descr="Picture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484313"/>
            <a:ext cx="4953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41" name="Picture 57" descr="Picture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53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45" name="Picture 61" descr="Picture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2636838"/>
            <a:ext cx="49530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461" name="WordArt 77"/>
          <p:cNvSpPr>
            <a:spLocks noChangeArrowheads="1" noChangeShapeType="1" noTextEdit="1"/>
          </p:cNvSpPr>
          <p:nvPr/>
        </p:nvSpPr>
        <p:spPr bwMode="auto">
          <a:xfrm>
            <a:off x="4211638" y="5516563"/>
            <a:ext cx="446405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b="1" kern="1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cs typeface="Times New Roman"/>
              </a:rPr>
              <a:t>Nhạc và lời: Hoàng Long - Hoàng Lân</a:t>
            </a:r>
          </a:p>
        </p:txBody>
      </p:sp>
      <p:sp>
        <p:nvSpPr>
          <p:cNvPr id="16462" name="WordArt 78"/>
          <p:cNvSpPr>
            <a:spLocks noChangeArrowheads="1" noChangeShapeType="1" noTextEdit="1"/>
          </p:cNvSpPr>
          <p:nvPr/>
        </p:nvSpPr>
        <p:spPr bwMode="auto">
          <a:xfrm>
            <a:off x="3348037" y="550545"/>
            <a:ext cx="2232025" cy="93376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vi-VN" sz="3600" b="1" kern="10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Tiết 9</a:t>
            </a:r>
          </a:p>
        </p:txBody>
      </p:sp>
    </p:spTree>
    <p:extLst>
      <p:ext uri="{BB962C8B-B14F-4D97-AF65-F5344CB8AC3E}">
        <p14:creationId xmlns:p14="http://schemas.microsoft.com/office/powerpoint/2010/main" val="1866001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9" name="AutoShape 31"/>
          <p:cNvSpPr>
            <a:spLocks noChangeArrowheads="1"/>
          </p:cNvSpPr>
          <p:nvPr/>
        </p:nvSpPr>
        <p:spPr bwMode="auto">
          <a:xfrm>
            <a:off x="0" y="19050"/>
            <a:ext cx="9144000" cy="60007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FFF66"/>
              </a:gs>
              <a:gs pos="50000">
                <a:schemeClr val="bg1"/>
              </a:gs>
              <a:gs pos="100000">
                <a:srgbClr val="FFFF66"/>
              </a:gs>
            </a:gsLst>
            <a:lin ang="5400000" scaled="1"/>
          </a:gradFill>
          <a:ln w="38100">
            <a:solidFill>
              <a:schemeClr val="tx1"/>
            </a:solidFill>
            <a:round/>
            <a:headEnd/>
            <a:tailEnd/>
          </a:ln>
          <a:effectLst>
            <a:outerShdw dist="91581" dir="202140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cs typeface="Times New Roman" pitchFamily="18" charset="0"/>
            </a:endParaRPr>
          </a:p>
        </p:txBody>
      </p:sp>
      <p:sp>
        <p:nvSpPr>
          <p:cNvPr id="56323" name="Text Box 25"/>
          <p:cNvSpPr txBox="1">
            <a:spLocks noChangeArrowheads="1"/>
          </p:cNvSpPr>
          <p:nvPr/>
        </p:nvSpPr>
        <p:spPr bwMode="auto">
          <a:xfrm>
            <a:off x="1003300" y="68263"/>
            <a:ext cx="7239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>
                <a:cs typeface="Times New Roman" pitchFamily="18" charset="0"/>
              </a:rPr>
              <a:t>Điền từ còn thiếu vào chỗ trống</a:t>
            </a:r>
          </a:p>
        </p:txBody>
      </p:sp>
      <p:sp>
        <p:nvSpPr>
          <p:cNvPr id="56324" name="Rectangle 5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585200" y="6515100"/>
            <a:ext cx="533400" cy="304800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>
              <a:cs typeface="Times New Roman" pitchFamily="18" charset="0"/>
            </a:endParaRPr>
          </a:p>
        </p:txBody>
      </p:sp>
      <p:sp>
        <p:nvSpPr>
          <p:cNvPr id="56325" name="TextBox 1"/>
          <p:cNvSpPr txBox="1">
            <a:spLocks noChangeArrowheads="1"/>
          </p:cNvSpPr>
          <p:nvPr/>
        </p:nvSpPr>
        <p:spPr bwMode="auto">
          <a:xfrm>
            <a:off x="179512" y="1892300"/>
            <a:ext cx="8939088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3200" b="1" dirty="0">
                <a:solidFill>
                  <a:srgbClr val="0033CC"/>
                </a:solidFill>
                <a:cs typeface="Times New Roman" pitchFamily="18" charset="0"/>
              </a:rPr>
              <a:t>    </a:t>
            </a:r>
            <a:r>
              <a:rPr lang="en-US" sz="3200" b="1" dirty="0" err="1">
                <a:solidFill>
                  <a:srgbClr val="0033CC"/>
                </a:solidFill>
                <a:cs typeface="Times New Roman" pitchFamily="18" charset="0"/>
              </a:rPr>
              <a:t>Chúng</a:t>
            </a:r>
            <a:r>
              <a:rPr lang="en-US" sz="3200" b="1" dirty="0">
                <a:solidFill>
                  <a:srgbClr val="0033CC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0033CC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cs typeface="Times New Roman" pitchFamily="18" charset="0"/>
              </a:rPr>
              <a:t>cần</a:t>
            </a:r>
            <a:r>
              <a:rPr lang="en-US" sz="3200" b="1" dirty="0">
                <a:solidFill>
                  <a:srgbClr val="0033CC"/>
                </a:solidFill>
                <a:cs typeface="Times New Roman" pitchFamily="18" charset="0"/>
              </a:rPr>
              <a:t> ……………</a:t>
            </a:r>
            <a:r>
              <a:rPr lang="en-US" sz="3200" b="1" dirty="0" err="1">
                <a:solidFill>
                  <a:srgbClr val="0033CC"/>
                </a:solidFill>
                <a:cs typeface="Times New Roman" pitchFamily="18" charset="0"/>
              </a:rPr>
              <a:t>hòa</a:t>
            </a:r>
            <a:r>
              <a:rPr lang="en-US" sz="3200" b="1" dirty="0">
                <a:solidFill>
                  <a:srgbClr val="0033CC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cs typeface="Times New Roman" pitchFamily="18" charset="0"/>
              </a:rPr>
              <a:t>bình</a:t>
            </a:r>
            <a:r>
              <a:rPr lang="en-US" sz="3200" b="1" dirty="0">
                <a:solidFill>
                  <a:srgbClr val="0033CC"/>
                </a:solidFill>
                <a:cs typeface="Times New Roman" pitchFamily="18" charset="0"/>
              </a:rPr>
              <a:t>. </a:t>
            </a:r>
          </a:p>
          <a:p>
            <a:pPr eaLnBrk="1" hangingPunct="1"/>
            <a:r>
              <a:rPr lang="en-US" sz="3200" b="1" dirty="0" err="1">
                <a:solidFill>
                  <a:srgbClr val="0033CC"/>
                </a:solidFill>
                <a:cs typeface="Times New Roman" pitchFamily="18" charset="0"/>
              </a:rPr>
              <a:t>Chúng</a:t>
            </a:r>
            <a:r>
              <a:rPr lang="en-US" sz="3200" b="1" dirty="0">
                <a:solidFill>
                  <a:srgbClr val="0033CC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0033CC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cs typeface="Times New Roman" pitchFamily="18" charset="0"/>
              </a:rPr>
              <a:t>cần</a:t>
            </a:r>
            <a:r>
              <a:rPr lang="en-US" sz="3200" b="1" dirty="0">
                <a:solidFill>
                  <a:srgbClr val="0033CC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cs typeface="Times New Roman" pitchFamily="18" charset="0"/>
              </a:rPr>
              <a:t>bầu</a:t>
            </a:r>
            <a:r>
              <a:rPr lang="en-US" sz="3200" b="1" dirty="0">
                <a:solidFill>
                  <a:srgbClr val="0033CC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cs typeface="Times New Roman" pitchFamily="18" charset="0"/>
              </a:rPr>
              <a:t>trời</a:t>
            </a:r>
            <a:r>
              <a:rPr lang="en-US" sz="3200" b="1" dirty="0">
                <a:solidFill>
                  <a:srgbClr val="0033CC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cs typeface="Times New Roman" pitchFamily="18" charset="0"/>
              </a:rPr>
              <a:t>hòa</a:t>
            </a:r>
            <a:r>
              <a:rPr lang="en-US" sz="3200" b="1" dirty="0">
                <a:solidFill>
                  <a:srgbClr val="0033CC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cs typeface="Times New Roman" pitchFamily="18" charset="0"/>
              </a:rPr>
              <a:t>bình</a:t>
            </a:r>
            <a:r>
              <a:rPr lang="en-US" sz="3200" b="1" dirty="0">
                <a:solidFill>
                  <a:srgbClr val="0033CC"/>
                </a:solidFill>
                <a:cs typeface="Times New Roman" pitchFamily="18" charset="0"/>
              </a:rPr>
              <a:t>.</a:t>
            </a:r>
          </a:p>
          <a:p>
            <a:pPr eaLnBrk="1" hangingPunct="1"/>
            <a:r>
              <a:rPr lang="en-US" sz="3200" b="1" dirty="0" err="1">
                <a:solidFill>
                  <a:srgbClr val="0033CC"/>
                </a:solidFill>
                <a:cs typeface="Times New Roman" pitchFamily="18" charset="0"/>
              </a:rPr>
              <a:t>Trên</a:t>
            </a:r>
            <a:r>
              <a:rPr lang="en-US" sz="3200" b="1" dirty="0">
                <a:solidFill>
                  <a:srgbClr val="0033CC"/>
                </a:solidFill>
                <a:cs typeface="Times New Roman" pitchFamily="18" charset="0"/>
              </a:rPr>
              <a:t>………… ..</a:t>
            </a:r>
            <a:r>
              <a:rPr lang="en-US" sz="3200" b="1" dirty="0" err="1">
                <a:solidFill>
                  <a:srgbClr val="0033CC"/>
                </a:solidFill>
                <a:cs typeface="Times New Roman" pitchFamily="18" charset="0"/>
              </a:rPr>
              <a:t>không</a:t>
            </a:r>
            <a:r>
              <a:rPr lang="en-US" sz="3200" b="1" dirty="0">
                <a:solidFill>
                  <a:srgbClr val="0033CC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cs typeface="Times New Roman" pitchFamily="18" charset="0"/>
              </a:rPr>
              <a:t>còn</a:t>
            </a:r>
            <a:r>
              <a:rPr lang="en-US" sz="3200" b="1" dirty="0">
                <a:solidFill>
                  <a:srgbClr val="0033CC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cs typeface="Times New Roman" pitchFamily="18" charset="0"/>
              </a:rPr>
              <a:t>chiến</a:t>
            </a:r>
            <a:r>
              <a:rPr lang="en-US" sz="3200" b="1" dirty="0">
                <a:solidFill>
                  <a:srgbClr val="0033CC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cs typeface="Times New Roman" pitchFamily="18" charset="0"/>
              </a:rPr>
              <a:t>tranh</a:t>
            </a:r>
            <a:r>
              <a:rPr lang="en-US" sz="3200" b="1" dirty="0">
                <a:solidFill>
                  <a:srgbClr val="0033CC"/>
                </a:solidFill>
                <a:cs typeface="Times New Roman" pitchFamily="18" charset="0"/>
              </a:rPr>
              <a:t>.  ……………. </a:t>
            </a:r>
            <a:r>
              <a:rPr lang="en-US" sz="3200" b="1" dirty="0" err="1">
                <a:solidFill>
                  <a:srgbClr val="0033CC"/>
                </a:solidFill>
                <a:cs typeface="Times New Roman" pitchFamily="18" charset="0"/>
              </a:rPr>
              <a:t>vì</a:t>
            </a:r>
            <a:r>
              <a:rPr lang="en-US" sz="3200" b="1" dirty="0">
                <a:solidFill>
                  <a:srgbClr val="0033CC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cs typeface="Times New Roman" pitchFamily="18" charset="0"/>
              </a:rPr>
              <a:t>một</a:t>
            </a:r>
            <a:r>
              <a:rPr lang="en-US" sz="3200" b="1" dirty="0">
                <a:solidFill>
                  <a:srgbClr val="0033CC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cs typeface="Times New Roman" pitchFamily="18" charset="0"/>
              </a:rPr>
              <a:t>nền</a:t>
            </a:r>
            <a:r>
              <a:rPr lang="en-US" sz="3200" b="1" dirty="0">
                <a:solidFill>
                  <a:srgbClr val="0033CC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cs typeface="Times New Roman" pitchFamily="18" charset="0"/>
              </a:rPr>
              <a:t>hòa</a:t>
            </a:r>
            <a:r>
              <a:rPr lang="en-US" sz="3200" b="1" dirty="0">
                <a:solidFill>
                  <a:srgbClr val="0033CC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cs typeface="Times New Roman" pitchFamily="18" charset="0"/>
              </a:rPr>
              <a:t>bình</a:t>
            </a:r>
            <a:r>
              <a:rPr lang="en-US" sz="3200" b="1" dirty="0">
                <a:solidFill>
                  <a:srgbClr val="0033CC"/>
                </a:solidFill>
                <a:cs typeface="Times New Roman" pitchFamily="18" charset="0"/>
              </a:rPr>
              <a:t>. </a:t>
            </a:r>
            <a:r>
              <a:rPr lang="en-US" sz="3200" b="1" dirty="0" err="1">
                <a:solidFill>
                  <a:srgbClr val="0033CC"/>
                </a:solidFill>
                <a:cs typeface="Times New Roman" pitchFamily="18" charset="0"/>
              </a:rPr>
              <a:t>Không</a:t>
            </a:r>
            <a:r>
              <a:rPr lang="en-US" sz="3200" b="1" dirty="0">
                <a:solidFill>
                  <a:srgbClr val="0033CC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cs typeface="Times New Roman" pitchFamily="18" charset="0"/>
              </a:rPr>
              <a:t>còn</a:t>
            </a:r>
            <a:r>
              <a:rPr lang="en-US" sz="3200" b="1" dirty="0">
                <a:solidFill>
                  <a:srgbClr val="0033CC"/>
                </a:solidFill>
                <a:cs typeface="Times New Roman" pitchFamily="18" charset="0"/>
              </a:rPr>
              <a:t> </a:t>
            </a:r>
          </a:p>
          <a:p>
            <a:pPr eaLnBrk="1" hangingPunct="1"/>
            <a:r>
              <a:rPr lang="en-US" sz="3200" b="1" dirty="0" err="1">
                <a:solidFill>
                  <a:srgbClr val="0033CC"/>
                </a:solidFill>
                <a:cs typeface="Times New Roman" pitchFamily="18" charset="0"/>
              </a:rPr>
              <a:t>tiếng</a:t>
            </a:r>
            <a:r>
              <a:rPr lang="en-US" sz="3200" b="1" dirty="0">
                <a:solidFill>
                  <a:srgbClr val="0033CC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cs typeface="Times New Roman" pitchFamily="18" charset="0"/>
              </a:rPr>
              <a:t>súng</a:t>
            </a:r>
            <a:r>
              <a:rPr lang="en-US" sz="3200" b="1" dirty="0">
                <a:solidFill>
                  <a:srgbClr val="0033CC"/>
                </a:solidFill>
                <a:cs typeface="Times New Roman" pitchFamily="18" charset="0"/>
              </a:rPr>
              <a:t>…………………</a:t>
            </a:r>
            <a:r>
              <a:rPr lang="en-US" sz="3200" b="1" dirty="0" err="1">
                <a:solidFill>
                  <a:srgbClr val="0033CC"/>
                </a:solidFill>
                <a:cs typeface="Times New Roman" pitchFamily="18" charset="0"/>
              </a:rPr>
              <a:t>trên</a:t>
            </a:r>
            <a:r>
              <a:rPr lang="en-US" sz="3200" b="1" dirty="0">
                <a:solidFill>
                  <a:srgbClr val="0033CC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cs typeface="Times New Roman" pitchFamily="18" charset="0"/>
              </a:rPr>
              <a:t>hành</a:t>
            </a:r>
            <a:r>
              <a:rPr lang="en-US" sz="3200" b="1" dirty="0">
                <a:solidFill>
                  <a:srgbClr val="0033CC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cs typeface="Times New Roman" pitchFamily="18" charset="0"/>
              </a:rPr>
              <a:t>tinh</a:t>
            </a:r>
            <a:r>
              <a:rPr lang="en-US" sz="3200" b="1" dirty="0">
                <a:solidFill>
                  <a:srgbClr val="0033CC"/>
                </a:solidFill>
                <a:cs typeface="Times New Roman" pitchFamily="18" charset="0"/>
              </a:rPr>
              <a:t>.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326990" y="1828800"/>
            <a:ext cx="2057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3200" b="1" dirty="0" err="1">
                <a:solidFill>
                  <a:srgbClr val="FF0000"/>
                </a:solidFill>
                <a:cs typeface="Times New Roman" pitchFamily="18" charset="0"/>
              </a:rPr>
              <a:t>bầu</a:t>
            </a:r>
            <a:r>
              <a:rPr lang="en-US" sz="32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Times New Roman" pitchFamily="18" charset="0"/>
              </a:rPr>
              <a:t>trời</a:t>
            </a:r>
            <a:endParaRPr lang="en-US" sz="32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1221950" y="2771776"/>
            <a:ext cx="21336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3200" b="1" dirty="0" err="1">
                <a:solidFill>
                  <a:srgbClr val="FF0000"/>
                </a:solidFill>
                <a:cs typeface="Times New Roman" pitchFamily="18" charset="0"/>
              </a:rPr>
              <a:t>trái</a:t>
            </a:r>
            <a:r>
              <a:rPr lang="en-US" sz="32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Times New Roman" pitchFamily="18" charset="0"/>
              </a:rPr>
              <a:t>đất</a:t>
            </a:r>
            <a:endParaRPr lang="en-US" sz="32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2411760" y="3767087"/>
            <a:ext cx="25908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3200" b="1" dirty="0" err="1">
                <a:solidFill>
                  <a:srgbClr val="FF0000"/>
                </a:solidFill>
                <a:cs typeface="Times New Roman" pitchFamily="18" charset="0"/>
              </a:rPr>
              <a:t>tiếng</a:t>
            </a:r>
            <a:r>
              <a:rPr lang="en-US" sz="32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Times New Roman" pitchFamily="18" charset="0"/>
              </a:rPr>
              <a:t>bom</a:t>
            </a:r>
            <a:endParaRPr lang="en-US" sz="32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81000" y="3276600"/>
            <a:ext cx="2209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FF0000"/>
                </a:solidFill>
                <a:cs typeface="Times New Roman" pitchFamily="18" charset="0"/>
              </a:rPr>
              <a:t>Đấu tranh</a:t>
            </a:r>
          </a:p>
        </p:txBody>
      </p:sp>
    </p:spTree>
    <p:extLst>
      <p:ext uri="{BB962C8B-B14F-4D97-AF65-F5344CB8AC3E}">
        <p14:creationId xmlns:p14="http://schemas.microsoft.com/office/powerpoint/2010/main" val="1291377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3" grpId="0"/>
      <p:bldP spid="47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009650"/>
          </a:xfrm>
        </p:spPr>
        <p:txBody>
          <a:bodyPr/>
          <a:lstStyle/>
          <a:p>
            <a:pPr algn="ctr" eaLnBrk="1" hangingPunct="1"/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endParaRPr lang="en-US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443" name="Rectangle 3"/>
          <p:cNvSpPr>
            <a:spLocks noGrp="1"/>
          </p:cNvSpPr>
          <p:nvPr>
            <p:ph type="body" idx="1"/>
          </p:nvPr>
        </p:nvSpPr>
        <p:spPr>
          <a:xfrm>
            <a:off x="0" y="1935163"/>
            <a:ext cx="9144000" cy="3870101"/>
          </a:xfrm>
        </p:spPr>
        <p:txBody>
          <a:bodyPr>
            <a:normAutofit/>
          </a:bodyPr>
          <a:lstStyle/>
          <a:p>
            <a:pPr eaLnBrk="1" hangingPunct="1">
              <a:lnSpc>
                <a:spcPct val="200000"/>
              </a:lnSpc>
            </a:pPr>
            <a:r>
              <a:rPr lang="en-US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lnSpc>
                <a:spcPct val="200000"/>
              </a:lnSpc>
            </a:pPr>
            <a:r>
              <a:rPr lang="en-US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chép</a:t>
            </a: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TĐN </a:t>
            </a:r>
            <a:r>
              <a:rPr lang="en-US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4.</a:t>
            </a:r>
          </a:p>
          <a:p>
            <a:pPr eaLnBrk="1" hangingPunct="1">
              <a:lnSpc>
                <a:spcPct val="200000"/>
              </a:lnSpc>
            </a:pPr>
            <a:r>
              <a:rPr lang="en-US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10.</a:t>
            </a:r>
          </a:p>
        </p:txBody>
      </p:sp>
    </p:spTree>
    <p:extLst>
      <p:ext uri="{BB962C8B-B14F-4D97-AF65-F5344CB8AC3E}">
        <p14:creationId xmlns:p14="http://schemas.microsoft.com/office/powerpoint/2010/main" val="3281305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317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2000"/>
                                        <p:tgtEl>
                                          <p:spTgt spid="317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2000"/>
                                        <p:tgtEl>
                                          <p:spTgt spid="317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2000"/>
                                        <p:tgtEl>
                                          <p:spTgt spid="317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42" grpId="0"/>
      <p:bldP spid="31744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7" name="Rectangle 19"/>
          <p:cNvSpPr>
            <a:spLocks/>
          </p:cNvSpPr>
          <p:nvPr/>
        </p:nvSpPr>
        <p:spPr bwMode="auto">
          <a:xfrm>
            <a:off x="2286000" y="45720"/>
            <a:ext cx="4191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2">
                    <a:alpha val="61176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b"/>
          <a:lstStyle/>
          <a:p>
            <a:pPr algn="ctr"/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pSp>
        <p:nvGrpSpPr>
          <p:cNvPr id="341016" name="Group 24"/>
          <p:cNvGrpSpPr>
            <a:grpSpLocks/>
          </p:cNvGrpSpPr>
          <p:nvPr/>
        </p:nvGrpSpPr>
        <p:grpSpPr bwMode="auto">
          <a:xfrm>
            <a:off x="6385560" y="655320"/>
            <a:ext cx="2438400" cy="5014912"/>
            <a:chOff x="48" y="768"/>
            <a:chExt cx="1536" cy="3159"/>
          </a:xfrm>
        </p:grpSpPr>
        <p:grpSp>
          <p:nvGrpSpPr>
            <p:cNvPr id="40980" name="Group 21"/>
            <p:cNvGrpSpPr>
              <a:grpSpLocks/>
            </p:cNvGrpSpPr>
            <p:nvPr/>
          </p:nvGrpSpPr>
          <p:grpSpPr bwMode="auto">
            <a:xfrm>
              <a:off x="48" y="963"/>
              <a:ext cx="1440" cy="2733"/>
              <a:chOff x="48" y="963"/>
              <a:chExt cx="1440" cy="2733"/>
            </a:xfrm>
          </p:grpSpPr>
          <p:pic>
            <p:nvPicPr>
              <p:cNvPr id="40983" name="Picture 17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536" t="8333" r="27374" b="16667"/>
              <a:stretch>
                <a:fillRect/>
              </a:stretch>
            </p:blipFill>
            <p:spPr bwMode="auto">
              <a:xfrm>
                <a:off x="48" y="2341"/>
                <a:ext cx="1440" cy="13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0984" name="Picture 18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521" t="8102" r="12347" b="16898"/>
              <a:stretch>
                <a:fillRect/>
              </a:stretch>
            </p:blipFill>
            <p:spPr bwMode="auto">
              <a:xfrm>
                <a:off x="48" y="963"/>
                <a:ext cx="1440" cy="13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40981" name="Text Box 22"/>
            <p:cNvSpPr txBox="1">
              <a:spLocks noChangeArrowheads="1"/>
            </p:cNvSpPr>
            <p:nvPr/>
          </p:nvSpPr>
          <p:spPr bwMode="auto">
            <a:xfrm>
              <a:off x="48" y="3696"/>
              <a:ext cx="15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/>
                <a:t>Nhạc sĩ Hoàng Long</a:t>
              </a:r>
            </a:p>
          </p:txBody>
        </p:sp>
        <p:sp>
          <p:nvSpPr>
            <p:cNvPr id="40982" name="Text Box 23"/>
            <p:cNvSpPr txBox="1">
              <a:spLocks noChangeArrowheads="1"/>
            </p:cNvSpPr>
            <p:nvPr/>
          </p:nvSpPr>
          <p:spPr bwMode="auto">
            <a:xfrm>
              <a:off x="48" y="768"/>
              <a:ext cx="15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/>
                <a:t>Nhạc sĩ Hoàng Lân</a:t>
              </a:r>
            </a:p>
          </p:txBody>
        </p:sp>
      </p:grpSp>
      <p:sp>
        <p:nvSpPr>
          <p:cNvPr id="25" name="Title 24"/>
          <p:cNvSpPr>
            <a:spLocks noGrp="1"/>
          </p:cNvSpPr>
          <p:nvPr>
            <p:ph type="title"/>
          </p:nvPr>
        </p:nvSpPr>
        <p:spPr>
          <a:xfrm>
            <a:off x="395536" y="3789040"/>
            <a:ext cx="5786224" cy="2169224"/>
          </a:xfrm>
        </p:spPr>
        <p:txBody>
          <a:bodyPr>
            <a:noAutofit/>
          </a:bodyPr>
          <a:lstStyle/>
          <a:p>
            <a:pPr algn="l"/>
            <a:r>
              <a:rPr lang="nl-NL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-Bài hát Chúng em cần hòa bình được sáng tác năm 1985.</a:t>
            </a:r>
            <a:r>
              <a:rPr lang="vi-VN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nl-NL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Bài hát nói lên ước vọng của tuổi thơ mong muốn cuộc sống yên vui, đầy tình nhân ái </a:t>
            </a:r>
            <a:r>
              <a:rPr lang="vi-VN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vi-VN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itle 16"/>
          <p:cNvSpPr>
            <a:spLocks noGrp="1"/>
          </p:cNvSpPr>
          <p:nvPr>
            <p:ph idx="1"/>
          </p:nvPr>
        </p:nvSpPr>
        <p:spPr>
          <a:xfrm>
            <a:off x="457200" y="668680"/>
            <a:ext cx="5928360" cy="333638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Hoàng </a:t>
            </a:r>
            <a:r>
              <a:rPr lang="nl-NL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Long , Hoàng Lân </a:t>
            </a:r>
            <a:r>
              <a:rPr lang="nl-NL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 ngày 18/6/1942 là </a:t>
            </a:r>
            <a:r>
              <a:rPr lang="nl-NL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 anh em sinh đôi quê ở Hà Tây, hiện đang sinh sống và công tác tại Hà Nội</a:t>
            </a:r>
            <a:r>
              <a:rPr lang="nl-NL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nl-NL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nl-NL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 bài hát của Hoàng Long, Hoàng Lân đã được các em đón nhận yêu thích như là : Em đi thăm miền Nam, Bác </a:t>
            </a:r>
            <a:r>
              <a:rPr lang="nl-NL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Hồ người </a:t>
            </a:r>
            <a:r>
              <a:rPr lang="nl-NL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 em tất cả , Từ rừng xanh cháu về thăm Lăng Bác, Những bông </a:t>
            </a:r>
            <a:r>
              <a:rPr lang="nl-NL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 – những bài ca , </a:t>
            </a:r>
            <a:r>
              <a:rPr lang="nl-NL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 học về..</a:t>
            </a:r>
            <a:endParaRPr lang="vi-VN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Subtitle 2"/>
          <p:cNvSpPr txBox="1">
            <a:spLocks/>
          </p:cNvSpPr>
          <p:nvPr/>
        </p:nvSpPr>
        <p:spPr>
          <a:xfrm>
            <a:off x="395536" y="5486876"/>
            <a:ext cx="5990024" cy="11824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vi-V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nl-NL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hát mang tính chất hành khúc với giai điệu vui tươi và được viết ở nhịp 2/4</a:t>
            </a:r>
            <a:endParaRPr lang="vi-VN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vi-VN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5557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9" grpId="0" build="p"/>
      <p:bldP spid="3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Hoàng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Long ,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Hoàng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Lân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vi-VN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thăm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Lăng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0" indent="0">
              <a:buNone/>
            </a:pPr>
            <a:endParaRPr lang="en-US" dirty="0">
              <a:latin typeface="+mj-lt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Tx/>
              <a:buChar char="-"/>
            </a:pPr>
            <a:endParaRPr lang="en-US" dirty="0">
              <a:latin typeface="+mj-lt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Tu Rung Xanh Chau Ve Tham Lang Bac - Various Artists_par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524328" y="1772815"/>
            <a:ext cx="487363" cy="487363"/>
          </a:xfrm>
          <a:prstGeom prst="rect">
            <a:avLst/>
          </a:prstGeom>
        </p:spPr>
      </p:pic>
      <p:pic>
        <p:nvPicPr>
          <p:cNvPr id="7" name="Bac Ho Nguoi Cho Em Tat Ca - Various Artists_part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449792" y="2940843"/>
            <a:ext cx="487363" cy="487363"/>
          </a:xfrm>
          <a:prstGeom prst="rect">
            <a:avLst/>
          </a:prstGeom>
        </p:spPr>
      </p:pic>
      <p:pic>
        <p:nvPicPr>
          <p:cNvPr id="8" name="Nhung bong hoa nhung bai ca - Theo CD Bo Giao Duc_part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449792" y="393305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920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12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351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4950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a.T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200" y="685800"/>
            <a:ext cx="8991600" cy="3105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1b.TIF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200" y="3768436"/>
            <a:ext cx="8999996" cy="2937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dau nhac lai 1.TIF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66110" y="741219"/>
            <a:ext cx="300842" cy="446314"/>
          </a:xfrm>
          <a:prstGeom prst="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</p:pic>
      <p:pic>
        <p:nvPicPr>
          <p:cNvPr id="7" name="Picture 6" descr="dau nhac lai 2.TIF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65868" y="5969330"/>
            <a:ext cx="190500" cy="389906"/>
          </a:xfrm>
          <a:prstGeom prst="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</p:pic>
      <p:pic>
        <p:nvPicPr>
          <p:cNvPr id="8" name="Picture 7" descr="khung thay doi 1.TIF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12575" y="5736771"/>
            <a:ext cx="944088" cy="276606"/>
          </a:xfrm>
          <a:prstGeom prst="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</p:pic>
      <p:pic>
        <p:nvPicPr>
          <p:cNvPr id="9" name="Picture 8" descr="khung thay doi 2.TIF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77694" y="5755574"/>
            <a:ext cx="1162792" cy="257556"/>
          </a:xfrm>
          <a:prstGeom prst="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</p:pic>
      <p:pic>
        <p:nvPicPr>
          <p:cNvPr id="10" name="Picture 9" descr="nhip 24.TIF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54826" y="773875"/>
            <a:ext cx="304800" cy="509551"/>
          </a:xfrm>
          <a:prstGeom prst="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</p:pic>
      <p:pic>
        <p:nvPicPr>
          <p:cNvPr id="11" name="Picture 10" descr="dau noi.TIF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88393" y="2880527"/>
            <a:ext cx="1059264" cy="123444"/>
          </a:xfrm>
          <a:prstGeom prst="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</p:pic>
      <p:sp>
        <p:nvSpPr>
          <p:cNvPr id="12" name="Rectangle 11"/>
          <p:cNvSpPr/>
          <p:nvPr/>
        </p:nvSpPr>
        <p:spPr>
          <a:xfrm>
            <a:off x="1673561" y="457200"/>
            <a:ext cx="91723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NI-Broad" pitchFamily="2" charset="0"/>
              </a:rPr>
              <a:t>Caâu</a:t>
            </a:r>
            <a:r>
              <a:rPr lang="en-US" sz="2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NI-Broad" pitchFamily="2" charset="0"/>
              </a:rPr>
              <a:t> 1</a:t>
            </a:r>
            <a:endParaRPr lang="en-US" sz="2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200400" y="1581090"/>
            <a:ext cx="96853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NI-Broad" pitchFamily="2" charset="0"/>
              </a:rPr>
              <a:t>Caâu</a:t>
            </a:r>
            <a:r>
              <a:rPr lang="en-US" sz="2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NI-Broad" pitchFamily="2" charset="0"/>
              </a:rPr>
              <a:t> 2</a:t>
            </a:r>
            <a:endParaRPr lang="en-US" sz="2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096000" y="2647890"/>
            <a:ext cx="96693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NI-Broad" pitchFamily="2" charset="0"/>
              </a:rPr>
              <a:t>Caâu</a:t>
            </a:r>
            <a:r>
              <a:rPr lang="en-US" sz="2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NI-Broad" pitchFamily="2" charset="0"/>
              </a:rPr>
              <a:t> 3</a:t>
            </a:r>
            <a:endParaRPr lang="en-US" sz="2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14400" y="4629090"/>
            <a:ext cx="97174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NI-Broad" pitchFamily="2" charset="0"/>
              </a:rPr>
              <a:t>Caâu</a:t>
            </a:r>
            <a:r>
              <a:rPr lang="en-US" sz="2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NI-Broad" pitchFamily="2" charset="0"/>
              </a:rPr>
              <a:t> 4</a:t>
            </a:r>
            <a:endParaRPr lang="en-US" sz="2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56020" y="512265"/>
            <a:ext cx="1531188" cy="2616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1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NI-Avo" pitchFamily="2" charset="0"/>
              </a:rPr>
              <a:t>Vui</a:t>
            </a:r>
            <a:r>
              <a:rPr lang="en-US" sz="11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NI-Avo" pitchFamily="2" charset="0"/>
              </a:rPr>
              <a:t> </a:t>
            </a:r>
            <a:r>
              <a:rPr lang="en-US" sz="11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NI-Avo" pitchFamily="2" charset="0"/>
              </a:rPr>
              <a:t>khoûe</a:t>
            </a:r>
            <a:r>
              <a:rPr lang="en-US" sz="11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NI-Avo" pitchFamily="2" charset="0"/>
              </a:rPr>
              <a:t> – </a:t>
            </a:r>
            <a:r>
              <a:rPr lang="en-US" sz="11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NI-Avo" pitchFamily="2" charset="0"/>
              </a:rPr>
              <a:t>Vöõng</a:t>
            </a:r>
            <a:r>
              <a:rPr lang="en-US" sz="11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NI-Avo" pitchFamily="2" charset="0"/>
              </a:rPr>
              <a:t> tin</a:t>
            </a:r>
            <a:endParaRPr lang="en-US" sz="11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VNI-Avo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bình</a:t>
            </a:r>
            <a:endParaRPr lang="vi-VN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6198095" y="664214"/>
            <a:ext cx="863023" cy="62617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solidFill>
                <a:srgbClr val="FF0000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914400" y="3765879"/>
            <a:ext cx="863023" cy="62617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solidFill>
                <a:srgbClr val="FF0000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683568" y="5851197"/>
            <a:ext cx="1932963" cy="746155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solidFill>
                <a:srgbClr val="FF0000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1597195" y="808622"/>
            <a:ext cx="863023" cy="626171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767275"/>
      </p:ext>
    </p:ext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4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4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" decel="100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decel="100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320" accel="100000">
                                          <p:stCondLst>
                                            <p:cond delay="8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320" accel="100000">
                                          <p:stCondLst>
                                            <p:cond delay="8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20" accel="100000">
                                          <p:stCondLst>
                                            <p:cond delay="8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20" accel="100000">
                                          <p:stCondLst>
                                            <p:cond delay="8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4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4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decel="10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decel="10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4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240" accel="100000">
                                          <p:stCondLst>
                                            <p:cond delay="6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40" accel="100000">
                                          <p:stCondLst>
                                            <p:cond delay="6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0" decel="10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0" decel="10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40" accel="100000">
                                          <p:stCondLst>
                                            <p:cond delay="6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40" accel="100000">
                                          <p:stCondLst>
                                            <p:cond delay="6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320" accel="100000">
                                          <p:stCondLst>
                                            <p:cond delay="8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320" accel="100000">
                                          <p:stCondLst>
                                            <p:cond delay="8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" decel="10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" decel="10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20" accel="100000">
                                          <p:stCondLst>
                                            <p:cond delay="8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20" accel="100000">
                                          <p:stCondLst>
                                            <p:cond delay="8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4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4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" decel="10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" decel="10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4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4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2" grpId="0" animBg="1"/>
      <p:bldP spid="20" grpId="0" animBg="1"/>
      <p:bldP spid="23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3000" r="-3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hung Em Can Hoa Binh Beat - Lop 7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11560" y="476672"/>
            <a:ext cx="487363" cy="487363"/>
          </a:xfrm>
        </p:spPr>
      </p:pic>
    </p:spTree>
    <p:extLst>
      <p:ext uri="{BB962C8B-B14F-4D97-AF65-F5344CB8AC3E}">
        <p14:creationId xmlns:p14="http://schemas.microsoft.com/office/powerpoint/2010/main" val="3011391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71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4941168"/>
            <a:ext cx="7772400" cy="1470025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sz="4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Mi</a:t>
            </a:r>
            <a:r>
              <a:rPr lang="en-US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sz="4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sz="4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sz="4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…Ma…a…a…a</a:t>
            </a:r>
            <a:endParaRPr lang="vi-VN" sz="4800" dirty="0">
              <a:effectLst>
                <a:innerShdw blurRad="69850" dist="43180" dir="5400000">
                  <a:srgbClr val="000000">
                    <a:alpha val="65000"/>
                  </a:srgbClr>
                </a:innerShdw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708920"/>
            <a:ext cx="7942662" cy="1421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>
          <a:xfrm>
            <a:off x="2843808" y="332656"/>
            <a:ext cx="3456384" cy="1728192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thanh</a:t>
            </a:r>
            <a:endParaRPr lang="vi-VN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460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775116" y="829270"/>
            <a:ext cx="31085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54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âu</a:t>
            </a:r>
            <a:r>
              <a:rPr lang="en-US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</a:t>
            </a:r>
            <a:endParaRPr lang="en-US" sz="5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3" descr="c1.T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5046" y="2133600"/>
            <a:ext cx="8776554" cy="4191000"/>
          </a:xfrm>
          <a:prstGeom prst="rect">
            <a:avLst/>
          </a:prstGeom>
        </p:spPr>
      </p:pic>
      <p:pic>
        <p:nvPicPr>
          <p:cNvPr id="4" name="Picture 4" descr="ar2-r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3352800"/>
            <a:ext cx="533400" cy="37623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000" b="1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0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9 : </a:t>
            </a:r>
            <a:r>
              <a:rPr lang="en-US" sz="2000" b="1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0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0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0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0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0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bình</a:t>
            </a:r>
            <a:endParaRPr lang="vi-VN" sz="20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7342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2.T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600" y="2209800"/>
            <a:ext cx="8686800" cy="4191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845648" y="829270"/>
            <a:ext cx="31085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5400" b="1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5400" b="1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</a:t>
            </a:r>
            <a:endParaRPr lang="en-US" sz="5400" b="1" dirty="0">
              <a:ln w="1143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 descr="ar2-r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9200" y="3352800"/>
            <a:ext cx="533400" cy="37623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9 : </a:t>
            </a:r>
            <a:r>
              <a:rPr lang="en-US" sz="2000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bình</a:t>
            </a:r>
            <a:endParaRPr lang="vi-VN" sz="20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9916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Giáo viên thực hiện : Nguyễn Tấn Anh Duy&amp;quot;&quot;/&gt;&lt;property id=&quot;20307&quot; value=&quot;257&quot;/&gt;&lt;/object&gt;&lt;object type=&quot;3&quot; unique_id=&quot;10005&quot;&gt;&lt;property id=&quot;20148&quot; value=&quot;5&quot;/&gt;&lt;property id=&quot;20300&quot; value=&quot;Slide 2&quot;/&gt;&lt;property id=&quot;20307&quot; value=&quot;258&quot;/&gt;&lt;/object&gt;&lt;object type=&quot;3&quot; unique_id=&quot;10006&quot;&gt;&lt;property id=&quot;20148&quot; value=&quot;5&quot;/&gt;&lt;property id=&quot;20300&quot; value=&quot;Slide 3&quot;/&gt;&lt;property id=&quot;20307&quot; value=&quot;259&quot;/&gt;&lt;/object&gt;&lt;object type=&quot;3&quot; unique_id=&quot;10007&quot;&gt;&lt;property id=&quot;20148&quot; value=&quot;5&quot;/&gt;&lt;property id=&quot;20300&quot; value=&quot;Slide 4 - &amp;quot;-Bài hát Chúng em cần hòa bình được sáng tác năm 1985.&amp;#x0D;&amp;#x0A;- Bài hát nói lên ước vọng của tuổi thơ mong muốn cuộc sống &quot;/&gt;&lt;property id=&quot;20307&quot; value=&quot;260&quot;/&gt;&lt;/object&gt;&lt;object type=&quot;3&quot; unique_id=&quot;10008&quot;&gt;&lt;property id=&quot;20148&quot; value=&quot;5&quot;/&gt;&lt;property id=&quot;20300&quot; value=&quot;Slide 5 - &amp;quot;Những bài hát tiêu biểu của nhạc sĩ Hoàng Long , Hoàng Lân &amp;quot;&quot;/&gt;&lt;property id=&quot;20307&quot; value=&quot;278&quot;/&gt;&lt;/object&gt;&lt;object type=&quot;3&quot; unique_id=&quot;10009&quot;&gt;&lt;property id=&quot;20148&quot; value=&quot;5&quot;/&gt;&lt;property id=&quot;20300&quot; value=&quot;Slide 6&quot;/&gt;&lt;property id=&quot;20307&quot; value=&quot;261&quot;/&gt;&lt;/object&gt;&lt;object type=&quot;3&quot; unique_id=&quot;10010&quot;&gt;&lt;property id=&quot;20148&quot; value=&quot;5&quot;/&gt;&lt;property id=&quot;20300&quot; value=&quot;Slide 7&quot;/&gt;&lt;property id=&quot;20307&quot; value=&quot;262&quot;/&gt;&lt;/object&gt;&lt;object type=&quot;3&quot; unique_id=&quot;10011&quot;&gt;&lt;property id=&quot;20148&quot; value=&quot;5&quot;/&gt;&lt;property id=&quot;20300&quot; value=&quot;Slide 8 - &amp;quot;Mi…i…i…i…Ma…a…a…a&amp;quot;&quot;/&gt;&lt;property id=&quot;20307&quot; value=&quot;263&quot;/&gt;&lt;/object&gt;&lt;object type=&quot;3&quot; unique_id=&quot;10012&quot;&gt;&lt;property id=&quot;20148&quot; value=&quot;5&quot;/&gt;&lt;property id=&quot;20300&quot; value=&quot;Slide 9&quot;/&gt;&lt;property id=&quot;20307&quot; value=&quot;264&quot;/&gt;&lt;/object&gt;&lt;object type=&quot;3&quot; unique_id=&quot;10013&quot;&gt;&lt;property id=&quot;20148&quot; value=&quot;5&quot;/&gt;&lt;property id=&quot;20300&quot; value=&quot;Slide 10&quot;/&gt;&lt;property id=&quot;20307&quot; value=&quot;265&quot;/&gt;&lt;/object&gt;&lt;object type=&quot;3&quot; unique_id=&quot;10014&quot;&gt;&lt;property id=&quot;20148&quot; value=&quot;5&quot;/&gt;&lt;property id=&quot;20300&quot; value=&quot;Slide 11&quot;/&gt;&lt;property id=&quot;20307&quot; value=&quot;266&quot;/&gt;&lt;/object&gt;&lt;object type=&quot;3&quot; unique_id=&quot;10015&quot;&gt;&lt;property id=&quot;20148&quot; value=&quot;5&quot;/&gt;&lt;property id=&quot;20300&quot; value=&quot;Slide 12&quot;/&gt;&lt;property id=&quot;20307&quot; value=&quot;267&quot;/&gt;&lt;/object&gt;&lt;object type=&quot;3&quot; unique_id=&quot;10016&quot;&gt;&lt;property id=&quot;20148&quot; value=&quot;5&quot;/&gt;&lt;property id=&quot;20300&quot; value=&quot;Slide 13&quot;/&gt;&lt;property id=&quot;20307&quot; value=&quot;268&quot;/&gt;&lt;/object&gt;&lt;object type=&quot;3&quot; unique_id=&quot;10017&quot;&gt;&lt;property id=&quot;20148&quot; value=&quot;5&quot;/&gt;&lt;property id=&quot;20300&quot; value=&quot;Slide 14&quot;/&gt;&lt;property id=&quot;20307&quot; value=&quot;269&quot;/&gt;&lt;/object&gt;&lt;object type=&quot;3&quot; unique_id=&quot;10018&quot;&gt;&lt;property id=&quot;20148&quot; value=&quot;5&quot;/&gt;&lt;property id=&quot;20300&quot; value=&quot;Slide 15 - &amp;quot;Ghép cả bài &amp;quot;&quot;/&gt;&lt;property id=&quot;20307&quot; value=&quot;270&quot;/&gt;&lt;/object&gt;&lt;object type=&quot;3&quot; unique_id=&quot;10019&quot;&gt;&lt;property id=&quot;20148&quot; value=&quot;5&quot;/&gt;&lt;property id=&quot;20300&quot; value=&quot;Slide 16&quot;/&gt;&lt;property id=&quot;20307&quot; value=&quot;271&quot;/&gt;&lt;/object&gt;&lt;object type=&quot;3&quot; unique_id=&quot;10020&quot;&gt;&lt;property id=&quot;20148&quot; value=&quot;5&quot;/&gt;&lt;property id=&quot;20300&quot; value=&quot;Slide 17&quot;/&gt;&lt;property id=&quot;20307&quot; value=&quot;272&quot;/&gt;&lt;/object&gt;&lt;object type=&quot;3&quot; unique_id=&quot;10021&quot;&gt;&lt;property id=&quot;20148&quot; value=&quot;5&quot;/&gt;&lt;property id=&quot;20300&quot; value=&quot;Slide 18&quot;/&gt;&lt;property id=&quot;20307&quot; value=&quot;273&quot;/&gt;&lt;/object&gt;&lt;object type=&quot;3&quot; unique_id=&quot;10022&quot;&gt;&lt;property id=&quot;20148&quot; value=&quot;5&quot;/&gt;&lt;property id=&quot;20300&quot; value=&quot;Slide 19 - &amp;quot;Trò chơi &amp;#x0D;&amp;#x0A; &amp;quot;&quot;/&gt;&lt;property id=&quot;20307&quot; value=&quot;274&quot;/&gt;&lt;/object&gt;&lt;object type=&quot;3&quot; unique_id=&quot;10023&quot;&gt;&lt;property id=&quot;20148&quot; value=&quot;5&quot;/&gt;&lt;property id=&quot;20300&quot; value=&quot;Slide 20 - &amp;quot;Câu 2 : Bài hát Chúng em cần hòa bình có tính chất như thế nào ?&amp;#x0D;&amp;#x0A;&amp;quot;&quot;/&gt;&lt;property id=&quot;20307&quot; value=&quot;276&quot;/&gt;&lt;/object&gt;&lt;object type=&quot;3&quot; unique_id=&quot;10024&quot;&gt;&lt;property id=&quot;20148&quot; value=&quot;5&quot;/&gt;&lt;property id=&quot;20300&quot; value=&quot;Slide 21&quot;/&gt;&lt;property id=&quot;20307&quot; value=&quot;275&quot;/&gt;&lt;/object&gt;&lt;object type=&quot;3&quot; unique_id=&quot;10025&quot;&gt;&lt;property id=&quot;20148&quot; value=&quot;5&quot;/&gt;&lt;property id=&quot;20300&quot; value=&quot;Slide 22 - &amp;quot;Chuẩn bị ở nhà&amp;quot;&quot;/&gt;&lt;property id=&quot;20307&quot; value=&quot;277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</TotalTime>
  <Words>737</Words>
  <Application>Microsoft Office PowerPoint</Application>
  <PresentationFormat>On-screen Show (4:3)</PresentationFormat>
  <Paragraphs>86</Paragraphs>
  <Slides>21</Slides>
  <Notes>0</Notes>
  <HiddenSlides>0</HiddenSlides>
  <MMClips>6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-Bài hát Chúng em cần hòa bình được sáng tác năm 1985. - Bài hát nói lên ước vọng của tuổi thơ mong muốn cuộc sống yên vui, đầy tình nhân ái  </vt:lpstr>
      <vt:lpstr>Những bài hát tiêu biểu của nhạc sĩ Hoàng Long , Hoàng Lân </vt:lpstr>
      <vt:lpstr>PowerPoint Presentation</vt:lpstr>
      <vt:lpstr>PowerPoint Presentation</vt:lpstr>
      <vt:lpstr>Mi…i…i…i…Ma…a…a…a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Ghép cả bài </vt:lpstr>
      <vt:lpstr>PowerPoint Presentation</vt:lpstr>
      <vt:lpstr>PowerPoint Presentation</vt:lpstr>
      <vt:lpstr>PowerPoint Presentation</vt:lpstr>
      <vt:lpstr>Trò chơi   </vt:lpstr>
      <vt:lpstr>Câu 2 : Bài hát Chúng em cần hòa bình có tính chất như thế nào ? </vt:lpstr>
      <vt:lpstr>PowerPoint Presentation</vt:lpstr>
      <vt:lpstr>Chuẩn bị ở nhà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nguyenanh</dc:creator>
  <cp:lastModifiedBy>MTC</cp:lastModifiedBy>
  <cp:revision>39</cp:revision>
  <dcterms:created xsi:type="dcterms:W3CDTF">2014-10-17T13:55:05Z</dcterms:created>
  <dcterms:modified xsi:type="dcterms:W3CDTF">2018-03-01T07:22:46Z</dcterms:modified>
</cp:coreProperties>
</file>